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340" r:id="rId3"/>
    <p:sldId id="311" r:id="rId4"/>
    <p:sldId id="312" r:id="rId5"/>
    <p:sldId id="313" r:id="rId6"/>
    <p:sldId id="314" r:id="rId7"/>
    <p:sldId id="315" r:id="rId8"/>
    <p:sldId id="327" r:id="rId9"/>
    <p:sldId id="332" r:id="rId10"/>
    <p:sldId id="336" r:id="rId11"/>
    <p:sldId id="331" r:id="rId12"/>
    <p:sldId id="337" r:id="rId13"/>
    <p:sldId id="333" r:id="rId14"/>
    <p:sldId id="338" r:id="rId15"/>
    <p:sldId id="335" r:id="rId16"/>
    <p:sldId id="339" r:id="rId17"/>
    <p:sldId id="328" r:id="rId18"/>
    <p:sldId id="330" r:id="rId19"/>
    <p:sldId id="325" r:id="rId20"/>
    <p:sldId id="316" r:id="rId21"/>
    <p:sldId id="326" r:id="rId22"/>
    <p:sldId id="322" r:id="rId23"/>
    <p:sldId id="323" r:id="rId24"/>
    <p:sldId id="317" r:id="rId25"/>
    <p:sldId id="318" r:id="rId26"/>
    <p:sldId id="320" r:id="rId27"/>
    <p:sldId id="342" r:id="rId28"/>
    <p:sldId id="319" r:id="rId29"/>
    <p:sldId id="329" r:id="rId30"/>
    <p:sldId id="310" r:id="rId31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A0C0E0-9771-4FC3-BE76-908BC5680D97}">
          <p14:sldIdLst>
            <p14:sldId id="256"/>
            <p14:sldId id="340"/>
            <p14:sldId id="311"/>
          </p14:sldIdLst>
        </p14:section>
        <p14:section name="Intro" id="{F40B85D7-0426-45D7-AE08-786486593D8D}">
          <p14:sldIdLst>
            <p14:sldId id="312"/>
            <p14:sldId id="313"/>
            <p14:sldId id="314"/>
            <p14:sldId id="315"/>
            <p14:sldId id="327"/>
            <p14:sldId id="332"/>
            <p14:sldId id="336"/>
            <p14:sldId id="331"/>
            <p14:sldId id="337"/>
            <p14:sldId id="333"/>
            <p14:sldId id="338"/>
            <p14:sldId id="335"/>
            <p14:sldId id="339"/>
            <p14:sldId id="328"/>
            <p14:sldId id="330"/>
          </p14:sldIdLst>
        </p14:section>
        <p14:section name="Implementation" id="{857A226D-4C5B-4790-9669-4C67BB7ECB0A}">
          <p14:sldIdLst>
            <p14:sldId id="325"/>
            <p14:sldId id="316"/>
            <p14:sldId id="326"/>
            <p14:sldId id="322"/>
            <p14:sldId id="323"/>
          </p14:sldIdLst>
        </p14:section>
        <p14:section name="DeConvNet" id="{BDA17D97-5C9A-40EA-8E17-3A61A70C014A}">
          <p14:sldIdLst>
            <p14:sldId id="317"/>
            <p14:sldId id="318"/>
            <p14:sldId id="320"/>
            <p14:sldId id="342"/>
            <p14:sldId id="319"/>
            <p14:sldId id="32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DBD"/>
    <a:srgbClr val="FFC000"/>
    <a:srgbClr val="E46C0A"/>
    <a:srgbClr val="8EB4E3"/>
    <a:srgbClr val="E2245A"/>
    <a:srgbClr val="52FC24"/>
    <a:srgbClr val="E3237A"/>
    <a:srgbClr val="E81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3" autoAdjust="0"/>
  </p:normalViewPr>
  <p:slideViewPr>
    <p:cSldViewPr>
      <p:cViewPr varScale="1">
        <p:scale>
          <a:sx n="80" d="100"/>
          <a:sy n="80" d="100"/>
        </p:scale>
        <p:origin x="96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862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58A2DA-1B13-473C-A658-BC891967A615}" type="datetimeFigureOut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3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60405-DC48-4057-A953-663B8C9A8C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8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5800" y="1628800"/>
            <a:ext cx="7772400" cy="1470025"/>
          </a:xfrm>
        </p:spPr>
        <p:txBody>
          <a:bodyPr/>
          <a:lstStyle>
            <a:lvl1pPr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714752"/>
            <a:ext cx="6400800" cy="1345704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Edit Master Sub-Title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FF8C-545C-4C73-8900-405F7BBE764F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1192" y="5643578"/>
            <a:ext cx="3429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DABD-D7BD-4CF0-A761-374D3E06ED12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72A5C-4634-4B76-81E2-F6D6AAE7E58E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/>
          <p:cNvSpPr/>
          <p:nvPr/>
        </p:nvSpPr>
        <p:spPr>
          <a:xfrm>
            <a:off x="0" y="-3339"/>
            <a:ext cx="9144000" cy="717854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1794" y="39337"/>
            <a:ext cx="8640960" cy="63408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Title Comes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61794" y="877898"/>
            <a:ext cx="8640960" cy="5633010"/>
          </a:xfrm>
        </p:spPr>
        <p:txBody>
          <a:bodyPr>
            <a:normAutofit/>
          </a:bodyPr>
          <a:lstStyle>
            <a:lvl1pPr>
              <a:defRPr sz="2400">
                <a:latin typeface="Calibri" pitchFamily="34" charset="0"/>
                <a:cs typeface="Calibri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600" baseline="0">
                <a:latin typeface="Calibri" pitchFamily="34" charset="0"/>
                <a:cs typeface="Calibri" pitchFamily="34" charset="0"/>
              </a:defRPr>
            </a:lvl4pPr>
            <a:lvl5pPr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altLang="ko-KR" dirty="0" smtClean="0"/>
              <a:t>Edit Master Text Style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The Second Level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The Third Level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The Forth Level</a:t>
            </a:r>
            <a:endParaRPr lang="ko-KR" altLang="en-US" dirty="0" smtClean="0"/>
          </a:p>
          <a:p>
            <a:pPr lvl="4"/>
            <a:r>
              <a:rPr lang="en-US" altLang="ko-KR" dirty="0" smtClean="0"/>
              <a:t>The Fifth Level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496" y="6604956"/>
            <a:ext cx="504056" cy="240344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1" name="그룹 6"/>
          <p:cNvGrpSpPr/>
          <p:nvPr userDrawn="1"/>
        </p:nvGrpSpPr>
        <p:grpSpPr>
          <a:xfrm>
            <a:off x="0" y="6604955"/>
            <a:ext cx="9144000" cy="253588"/>
            <a:chOff x="0" y="6656570"/>
            <a:chExt cx="9144000" cy="253588"/>
          </a:xfrm>
        </p:grpSpPr>
        <p:sp>
          <p:nvSpPr>
            <p:cNvPr id="12" name="직사각형 7"/>
            <p:cNvSpPr/>
            <p:nvPr/>
          </p:nvSpPr>
          <p:spPr>
            <a:xfrm>
              <a:off x="0" y="6656570"/>
              <a:ext cx="9144000" cy="253588"/>
            </a:xfrm>
            <a:prstGeom prst="rect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7" descr="D:\개인 잡상\POSTECH_logo.png"/>
            <p:cNvPicPr>
              <a:picLocks noChangeAspect="1" noChangeArrowheads="1"/>
            </p:cNvPicPr>
            <p:nvPr/>
          </p:nvPicPr>
          <p:blipFill rotWithShape="1">
            <a:blip r:embed="rId2"/>
            <a:srcRect l="7514" t="60806" r="-985" b="-4029"/>
            <a:stretch/>
          </p:blipFill>
          <p:spPr bwMode="auto">
            <a:xfrm>
              <a:off x="7119950" y="6687392"/>
              <a:ext cx="2011680" cy="1828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968B-DE0F-4A2E-BDA2-9E0B34D248C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AD65F-2ECD-4658-8919-8D7989BE025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13DC-F2AA-4AEF-87C6-3CF1B50BF60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AC63-06B4-4808-8F23-713CF7047ED7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8E36-FA5B-499D-8CD7-F12032C0B81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EE80-8881-4A23-B7D1-9E72CAB35D19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B900-09DB-4E11-A53B-2B86C6557024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0D6E1-C6C0-4D83-9D3F-1D649F779640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bharathh.info/pubs/codes/SBD/downloa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coco.org/dataset/#downloa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gchang/POSTECH_CV_Tutorials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illow.readthedocs.io/en/3.1.x/reference/Imag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ianbormann/Tensorflow-DeconvNet-Segmentation/blob/master/DeconvNet.p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Semantic Segmentation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삼성 </a:t>
            </a:r>
            <a:r>
              <a:rPr lang="en-US" altLang="ko-KR" sz="2400" dirty="0" smtClean="0"/>
              <a:t>AI </a:t>
            </a:r>
            <a:r>
              <a:rPr lang="ko-KR" altLang="en-US" sz="2400" dirty="0" smtClean="0"/>
              <a:t>교육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비전 </a:t>
            </a:r>
            <a:endParaRPr lang="en-US" altLang="ko-KR" sz="24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문종환     </a:t>
            </a:r>
            <a:r>
              <a:rPr lang="ko-KR" altLang="en-US" sz="1800" dirty="0" err="1" smtClean="0"/>
              <a:t>김단일</a:t>
            </a:r>
            <a:endParaRPr lang="en-US" altLang="ko-KR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39139"/>
              </p:ext>
            </p:extLst>
          </p:nvPr>
        </p:nvGraphicFramePr>
        <p:xfrm>
          <a:off x="5292080" y="4654100"/>
          <a:ext cx="14400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0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0" y="1516666"/>
            <a:ext cx="8152320" cy="45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5" y="1628800"/>
            <a:ext cx="7067058" cy="43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Deconvolution works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Simply,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0272" y="6285440"/>
            <a:ext cx="290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https://arxiv.org/pdf/1603.07285.pdf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52"/>
          <a:stretch/>
        </p:blipFill>
        <p:spPr>
          <a:xfrm>
            <a:off x="683568" y="1660392"/>
            <a:ext cx="8028655" cy="3352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5733256"/>
            <a:ext cx="8465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tf.nn.conv2d_transpose(</a:t>
            </a:r>
            <a:r>
              <a:rPr lang="en-US" altLang="ko-KR" dirty="0" err="1" smtClean="0"/>
              <a:t>input_layer</a:t>
            </a:r>
            <a:r>
              <a:rPr lang="en-US" altLang="ko-KR" dirty="0" smtClean="0"/>
              <a:t>, filter,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strides, padding)</a:t>
            </a:r>
          </a:p>
          <a:p>
            <a:r>
              <a:rPr lang="en-US" altLang="ko-KR" dirty="0" smtClean="0"/>
              <a:t>tf.nn.conv2d_transpose(input, 3x3 filter, [batch,4,4,channel], [1,2,2,1], ‘SAME’ or ‘VALID’)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3</a:t>
            </a:r>
          </a:p>
          <a:p>
            <a:pPr lvl="1"/>
            <a:r>
              <a:rPr lang="en-US" altLang="ko-KR" dirty="0" smtClean="0"/>
              <a:t>Filter size: 5</a:t>
            </a:r>
          </a:p>
          <a:p>
            <a:pPr lvl="1"/>
            <a:r>
              <a:rPr lang="en-US" altLang="ko-KR" dirty="0"/>
              <a:t>Stride: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Padding: 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/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6746"/>
              </p:ext>
            </p:extLst>
          </p:nvPr>
        </p:nvGraphicFramePr>
        <p:xfrm>
          <a:off x="6156178" y="1701080"/>
          <a:ext cx="2448270" cy="24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45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463663060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1142531705"/>
                    </a:ext>
                  </a:extLst>
                </a:gridCol>
              </a:tblGrid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87033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44319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20072" y="936210"/>
            <a:ext cx="2088232" cy="1988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60232" y="951532"/>
            <a:ext cx="1944216" cy="190140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4797152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filter = </a:t>
            </a:r>
            <a:r>
              <a:rPr lang="en-US" altLang="ko-KR" dirty="0" err="1" smtClean="0"/>
              <a:t>tf.Variable</a:t>
            </a:r>
            <a:r>
              <a:rPr lang="en-US" altLang="ko-KR" dirty="0" smtClean="0"/>
              <a:t>(tf.float32, [5, 5,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stride = [1, 3, 3, 1]</a:t>
            </a:r>
          </a:p>
          <a:p>
            <a:r>
              <a:rPr lang="en-US" altLang="ko-KR" dirty="0" err="1" smtClean="0"/>
              <a:t>output_shape</a:t>
            </a:r>
            <a:r>
              <a:rPr lang="en-US" altLang="ko-KR" dirty="0" smtClean="0"/>
              <a:t> = [1, 6, 6, 1]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tf.nn.conv2d_transpose(input</a:t>
            </a:r>
            <a:r>
              <a:rPr lang="en-US" altLang="ko-KR" dirty="0"/>
              <a:t>, </a:t>
            </a:r>
            <a:r>
              <a:rPr lang="en-US" altLang="ko-KR" dirty="0" smtClean="0"/>
              <a:t>filter</a:t>
            </a:r>
            <a:r>
              <a:rPr lang="en-US" altLang="ko-KR" dirty="0"/>
              <a:t>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stride, </a:t>
            </a:r>
            <a:r>
              <a:rPr lang="en-US" altLang="ko-KR" dirty="0"/>
              <a:t>‘SAME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2</a:t>
            </a:r>
          </a:p>
          <a:p>
            <a:pPr lvl="1"/>
            <a:r>
              <a:rPr lang="en-US" altLang="ko-KR" dirty="0" smtClean="0"/>
              <a:t>Filter size: 4 </a:t>
            </a:r>
          </a:p>
          <a:p>
            <a:pPr lvl="1"/>
            <a:r>
              <a:rPr lang="en-US" altLang="ko-KR" dirty="0" smtClean="0"/>
              <a:t>Stride: 2</a:t>
            </a:r>
          </a:p>
          <a:p>
            <a:pPr lvl="1"/>
            <a:r>
              <a:rPr lang="en-US" altLang="ko-KR" dirty="0" smtClean="0"/>
              <a:t>Padding: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357007"/>
              </p:ext>
            </p:extLst>
          </p:nvPr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30744"/>
              </p:ext>
            </p:extLst>
          </p:nvPr>
        </p:nvGraphicFramePr>
        <p:xfrm>
          <a:off x="5364088" y="1391344"/>
          <a:ext cx="1533600" cy="15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69846" y="1052736"/>
            <a:ext cx="1546370" cy="146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1015896"/>
            <a:ext cx="1546370" cy="146869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4797152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filter = </a:t>
            </a:r>
            <a:r>
              <a:rPr lang="en-US" altLang="ko-KR" dirty="0" err="1" smtClean="0"/>
              <a:t>tf.Variable</a:t>
            </a:r>
            <a:r>
              <a:rPr lang="en-US" altLang="ko-KR" dirty="0" smtClean="0"/>
              <a:t>(tf.float32, [4, 4,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stride = [1, 2, 2, 1]</a:t>
            </a:r>
          </a:p>
          <a:p>
            <a:r>
              <a:rPr lang="en-US" altLang="ko-KR" dirty="0" err="1" smtClean="0"/>
              <a:t>output_shape</a:t>
            </a:r>
            <a:r>
              <a:rPr lang="en-US" altLang="ko-KR" dirty="0" smtClean="0"/>
              <a:t> = [1, 4, 4, 1]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tf.nn.conv2d_transpose(input</a:t>
            </a:r>
            <a:r>
              <a:rPr lang="en-US" altLang="ko-KR" dirty="0"/>
              <a:t>, </a:t>
            </a:r>
            <a:r>
              <a:rPr lang="en-US" altLang="ko-KR" dirty="0" smtClean="0"/>
              <a:t>filter</a:t>
            </a:r>
            <a:r>
              <a:rPr lang="en-US" altLang="ko-KR" dirty="0"/>
              <a:t>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stride, </a:t>
            </a:r>
            <a:r>
              <a:rPr lang="en-US" altLang="ko-KR" dirty="0"/>
              <a:t>‘SAME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Filter size </a:t>
            </a:r>
          </a:p>
          <a:p>
            <a:pPr lvl="1"/>
            <a:r>
              <a:rPr lang="en-US" altLang="ko-KR" dirty="0" smtClean="0"/>
              <a:t>2 * factor if factor % 2 == 0</a:t>
            </a:r>
          </a:p>
          <a:p>
            <a:pPr lvl="1"/>
            <a:r>
              <a:rPr lang="en-US" altLang="ko-KR" dirty="0"/>
              <a:t>2 * </a:t>
            </a:r>
            <a:r>
              <a:rPr lang="en-US" altLang="ko-KR" dirty="0" smtClean="0"/>
              <a:t>factor - 1  </a:t>
            </a:r>
            <a:r>
              <a:rPr lang="en-US" altLang="ko-KR" dirty="0"/>
              <a:t>if factor % 2 ==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Stride </a:t>
            </a:r>
            <a:r>
              <a:rPr lang="en-US" altLang="ko-KR" dirty="0" smtClean="0"/>
              <a:t>= factor (1, factor, factor, 1)</a:t>
            </a:r>
          </a:p>
          <a:p>
            <a:r>
              <a:rPr lang="en-US" altLang="ko-KR" dirty="0" smtClean="0"/>
              <a:t>Filter weights</a:t>
            </a:r>
          </a:p>
          <a:p>
            <a:pPr lvl="1"/>
            <a:r>
              <a:rPr lang="en-US" altLang="ko-KR" dirty="0" smtClean="0"/>
              <a:t>Compute center position in filter size</a:t>
            </a:r>
          </a:p>
          <a:p>
            <a:pPr lvl="2"/>
            <a:r>
              <a:rPr lang="en-US" altLang="ko-KR" dirty="0" smtClean="0"/>
              <a:t>Center = (filter size + 1) // 2</a:t>
            </a:r>
          </a:p>
          <a:p>
            <a:pPr lvl="3"/>
            <a:r>
              <a:rPr lang="en-US" altLang="ko-KR" dirty="0" smtClean="0"/>
              <a:t>Center = center - 1 if size % 2 == 1</a:t>
            </a:r>
          </a:p>
          <a:p>
            <a:pPr lvl="3"/>
            <a:r>
              <a:rPr lang="en-US" altLang="ko-KR" dirty="0"/>
              <a:t>Center = center </a:t>
            </a:r>
            <a:r>
              <a:rPr lang="en-US" altLang="ko-KR" dirty="0" smtClean="0"/>
              <a:t>- 0.5 </a:t>
            </a:r>
            <a:r>
              <a:rPr lang="en-US" altLang="ko-KR" dirty="0"/>
              <a:t>if size % 2 == </a:t>
            </a:r>
            <a:r>
              <a:rPr lang="en-US" altLang="ko-KR" dirty="0"/>
              <a:t>0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Compute distances from center for all positions</a:t>
            </a:r>
          </a:p>
          <a:p>
            <a:pPr lvl="2"/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np.arrange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filter_size</a:t>
            </a:r>
            <a:r>
              <a:rPr lang="en-US" altLang="ko-KR" dirty="0" smtClean="0"/>
              <a:t>) </a:t>
            </a:r>
            <a:r>
              <a:rPr lang="en-US" altLang="ko-KR" dirty="0" smtClean="0"/>
              <a:t>-&gt; [0, 1, 2, …, factor-1]</a:t>
            </a:r>
          </a:p>
          <a:p>
            <a:pPr lvl="2"/>
            <a:r>
              <a:rPr lang="en-US" altLang="ko-KR" dirty="0" smtClean="0"/>
              <a:t>Distances = (1 – abs(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– center) / factor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Weights</a:t>
            </a:r>
          </a:p>
          <a:p>
            <a:pPr lvl="2"/>
            <a:r>
              <a:rPr lang="en-US" altLang="ko-KR" dirty="0" err="1" smtClean="0"/>
              <a:t>Distances.transpose</a:t>
            </a:r>
            <a:r>
              <a:rPr lang="en-US" altLang="ko-KR" dirty="0" smtClean="0"/>
              <a:t>() * distances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33610"/>
              </p:ext>
            </p:extLst>
          </p:nvPr>
        </p:nvGraphicFramePr>
        <p:xfrm>
          <a:off x="7452360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13896"/>
              </p:ext>
            </p:extLst>
          </p:nvPr>
        </p:nvGraphicFramePr>
        <p:xfrm>
          <a:off x="6516256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78335"/>
              </p:ext>
            </p:extLst>
          </p:nvPr>
        </p:nvGraphicFramePr>
        <p:xfrm>
          <a:off x="7452360" y="2919224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9547"/>
              </p:ext>
            </p:extLst>
          </p:nvPr>
        </p:nvGraphicFramePr>
        <p:xfrm>
          <a:off x="6516216" y="4293096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11363"/>
              </p:ext>
            </p:extLst>
          </p:nvPr>
        </p:nvGraphicFramePr>
        <p:xfrm>
          <a:off x="6516216" y="4869160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49255"/>
              </p:ext>
            </p:extLst>
          </p:nvPr>
        </p:nvGraphicFramePr>
        <p:xfrm>
          <a:off x="6516216" y="5445224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86202"/>
              </p:ext>
            </p:extLst>
          </p:nvPr>
        </p:nvGraphicFramePr>
        <p:xfrm>
          <a:off x="6066584" y="6015568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>
            <a:stCxn id="6" idx="3"/>
            <a:endCxn id="5" idx="1"/>
          </p:cNvCxnSpPr>
          <p:nvPr/>
        </p:nvCxnSpPr>
        <p:spPr>
          <a:xfrm>
            <a:off x="6876256" y="1445920"/>
            <a:ext cx="5761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7" idx="0"/>
          </p:cNvCxnSpPr>
          <p:nvPr/>
        </p:nvCxnSpPr>
        <p:spPr>
          <a:xfrm>
            <a:off x="7632360" y="1628800"/>
            <a:ext cx="0" cy="1290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56501" y="934300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92280" y="926304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 size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45356"/>
              </p:ext>
            </p:extLst>
          </p:nvPr>
        </p:nvGraphicFramePr>
        <p:xfrm>
          <a:off x="2411760" y="6023952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>
            <a:stCxn id="11" idx="1"/>
            <a:endCxn id="20" idx="3"/>
          </p:cNvCxnSpPr>
          <p:nvPr/>
        </p:nvCxnSpPr>
        <p:spPr>
          <a:xfrm flipH="1">
            <a:off x="5111760" y="6198448"/>
            <a:ext cx="954824" cy="8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2"/>
            <a:endCxn id="9" idx="0"/>
          </p:cNvCxnSpPr>
          <p:nvPr/>
        </p:nvCxnSpPr>
        <p:spPr>
          <a:xfrm>
            <a:off x="7416216" y="4658856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0" idx="0"/>
          </p:cNvCxnSpPr>
          <p:nvPr/>
        </p:nvCxnSpPr>
        <p:spPr>
          <a:xfrm>
            <a:off x="7416216" y="5234920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11" idx="0"/>
          </p:cNvCxnSpPr>
          <p:nvPr/>
        </p:nvCxnSpPr>
        <p:spPr>
          <a:xfrm>
            <a:off x="7416216" y="5810984"/>
            <a:ext cx="368" cy="204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74240" y="5217336"/>
            <a:ext cx="2880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90020" y="5223480"/>
            <a:ext cx="576064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627784" y="5301208"/>
            <a:ext cx="1838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27784" y="5373216"/>
            <a:ext cx="27363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84499" y="2780928"/>
            <a:ext cx="93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Center</a:t>
            </a:r>
          </a:p>
          <a:p>
            <a:pPr algn="ctr"/>
            <a:r>
              <a:rPr lang="en-US" altLang="ko-KR" dirty="0" smtClean="0"/>
              <a:t>location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65860" y="930758"/>
            <a:ext cx="447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*Factor </a:t>
            </a:r>
            <a:r>
              <a:rPr lang="en-US" altLang="ko-KR" dirty="0"/>
              <a:t>= (filter_size+1) / / 2 (</a:t>
            </a:r>
            <a:r>
              <a:rPr lang="ko-KR" altLang="en-US" dirty="0"/>
              <a:t>몫 연산자</a:t>
            </a:r>
            <a:r>
              <a:rPr lang="en-US" altLang="ko-KR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97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</a:p>
          <a:p>
            <a:pPr lvl="1"/>
            <a:r>
              <a:rPr lang="en-US" altLang="ko-KR" dirty="0" smtClean="0"/>
              <a:t>End-to-end CNN architecture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596" t="4119" r="5687" b="21723"/>
          <a:stretch/>
        </p:blipFill>
        <p:spPr>
          <a:xfrm>
            <a:off x="544659" y="2024402"/>
            <a:ext cx="7499165" cy="3970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619536"/>
            <a:ext cx="1079614" cy="1097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65" y="2276872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448x448x3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88752" y="5549170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16x16x21</a:t>
            </a:r>
            <a:endParaRPr lang="ko-KR" altLang="en-US" sz="2000" b="1" dirty="0"/>
          </a:p>
        </p:txBody>
      </p: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4679759" y="4103178"/>
            <a:ext cx="756337" cy="516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956376" y="2276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7956376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956376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7956376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956376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7956376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7956376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7956376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7956376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7956376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7956376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7956376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956376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7956376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956376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7956376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7712985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7712985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7712985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7712985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7712985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771298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771298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771298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771298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771298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771298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771298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771298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771298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771298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771298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7524328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7524328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7524328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24328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524328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7524328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7524328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7524328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7524328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7524328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7524328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7524328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7524328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7524328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7524328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7524328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 flipV="1">
            <a:off x="7280937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7280937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7280937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7280937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7280937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7280937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7280937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7280937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7280937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 flipV="1">
            <a:off x="7280937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 flipV="1">
            <a:off x="7280937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7280937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280937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 flipV="1">
            <a:off x="7280937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 flipV="1">
            <a:off x="7280937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 flipV="1">
            <a:off x="7280937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 flipV="1">
            <a:off x="7064913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 flipV="1">
            <a:off x="7064913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7064913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 flipV="1">
            <a:off x="7064913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 flipV="1">
            <a:off x="7064913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64913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7064913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7064913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7064913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7064913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7064913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7064913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7064913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7064913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7064913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7064913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848889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 flipV="1">
            <a:off x="6848889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6848889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 flipV="1">
            <a:off x="6848889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6848889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 flipV="1">
            <a:off x="6848889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6848889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 flipV="1">
            <a:off x="6848889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 flipV="1">
            <a:off x="6848889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6848889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 flipV="1">
            <a:off x="6848889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 flipV="1">
            <a:off x="6848889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 flipV="1">
            <a:off x="6848889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6848889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6848889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 flipV="1">
            <a:off x="6848889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 flipV="1">
            <a:off x="663286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663286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663286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63286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 flipV="1">
            <a:off x="663286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 flipV="1">
            <a:off x="663286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663286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 flipV="1">
            <a:off x="663286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663286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 flipV="1">
            <a:off x="663286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 flipV="1">
            <a:off x="663286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H="1" flipV="1">
            <a:off x="6632865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H="1" flipV="1">
            <a:off x="6632865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6632865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 flipV="1">
            <a:off x="6632865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H="1" flipV="1">
            <a:off x="6632865" y="5477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6444208" y="3343672"/>
            <a:ext cx="387407" cy="2289540"/>
            <a:chOff x="6488849" y="3343672"/>
            <a:chExt cx="387407" cy="2289540"/>
          </a:xfrm>
        </p:grpSpPr>
        <p:cxnSp>
          <p:nvCxnSpPr>
            <p:cNvPr id="125" name="직선 화살표 연결선 124"/>
            <p:cNvCxnSpPr/>
            <p:nvPr/>
          </p:nvCxnSpPr>
          <p:spPr>
            <a:xfrm flipH="1" flipV="1">
              <a:off x="6488849" y="3343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 flipH="1" flipV="1">
              <a:off x="6488849" y="3496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H="1" flipV="1">
              <a:off x="6488849" y="3648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 flipH="1" flipV="1">
              <a:off x="6488849" y="3800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 flipH="1" flipV="1">
              <a:off x="6488849" y="3953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 flipV="1">
              <a:off x="6488849" y="4105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 flipH="1" flipV="1">
              <a:off x="6488849" y="4258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 flipH="1" flipV="1">
              <a:off x="6488849" y="4410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/>
            <p:nvPr/>
          </p:nvCxnSpPr>
          <p:spPr>
            <a:xfrm flipH="1" flipV="1">
              <a:off x="6488849" y="4562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 flipH="1" flipV="1">
              <a:off x="6488849" y="4715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 flipV="1">
              <a:off x="6488849" y="4867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6488849" y="5020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6488849" y="5172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488849" y="5324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488849" y="5477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 flipH="1" flipV="1">
              <a:off x="6488849" y="5629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7020272" y="5385410"/>
            <a:ext cx="210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000"/>
                </a:solidFill>
              </a:rPr>
              <a:t>pixelwise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 </a:t>
            </a:r>
          </a:p>
          <a:p>
            <a:r>
              <a:rPr lang="en-US" altLang="ko-KR" sz="2000" b="1" dirty="0" smtClean="0">
                <a:solidFill>
                  <a:srgbClr val="FFC000"/>
                </a:solidFill>
              </a:rPr>
              <a:t>cross-entropy loss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92080" y="3140968"/>
            <a:ext cx="648072" cy="2808312"/>
          </a:xfrm>
          <a:prstGeom prst="rect">
            <a:avLst/>
          </a:prstGeom>
          <a:solidFill>
            <a:srgbClr val="0070C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3678343" y="5949280"/>
            <a:ext cx="3875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Up-sampling</a:t>
            </a: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Deconvolution with bilinear filter)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79800" y="3764298"/>
            <a:ext cx="839766" cy="33888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/>
          <p:cNvCxnSpPr>
            <a:stCxn id="148" idx="0"/>
            <a:endCxn id="146" idx="2"/>
          </p:cNvCxnSpPr>
          <p:nvPr/>
        </p:nvCxnSpPr>
        <p:spPr>
          <a:xfrm flipV="1">
            <a:off x="2216554" y="4103178"/>
            <a:ext cx="2583129" cy="187804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27584" y="5981218"/>
            <a:ext cx="277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</a:rPr>
              <a:t>Fully convolutional layer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FCN-32s</a:t>
            </a:r>
          </a:p>
          <a:p>
            <a:pPr lvl="1"/>
            <a:r>
              <a:rPr lang="en-US" altLang="ko-KR" dirty="0" smtClean="0"/>
              <a:t>final =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(conv7, factor=32)</a:t>
            </a:r>
          </a:p>
          <a:p>
            <a:r>
              <a:rPr lang="en-US" altLang="ko-KR" dirty="0" smtClean="0"/>
              <a:t>For FCN-16s</a:t>
            </a:r>
          </a:p>
          <a:p>
            <a:pPr lvl="1"/>
            <a:r>
              <a:rPr lang="en-US" altLang="ko-KR" dirty="0" smtClean="0"/>
              <a:t>up_sampled_conv7 =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(conv7, factor=2)</a:t>
            </a:r>
          </a:p>
          <a:p>
            <a:pPr lvl="1"/>
            <a:r>
              <a:rPr lang="en-US" altLang="ko-KR" dirty="0" err="1" smtClean="0"/>
              <a:t>fused_map</a:t>
            </a:r>
            <a:r>
              <a:rPr lang="en-US" altLang="ko-KR" dirty="0" smtClean="0"/>
              <a:t> = up_sampled_conv7 + pool4</a:t>
            </a:r>
          </a:p>
          <a:p>
            <a:pPr lvl="1"/>
            <a:r>
              <a:rPr lang="en-US" altLang="ko-KR" dirty="0" smtClean="0"/>
              <a:t>final </a:t>
            </a:r>
            <a:r>
              <a:rPr lang="en-US" altLang="ko-KR" dirty="0"/>
              <a:t>=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fused_map</a:t>
            </a:r>
            <a:r>
              <a:rPr lang="en-US" altLang="ko-KR" dirty="0" smtClean="0"/>
              <a:t>, factor=16)</a:t>
            </a:r>
          </a:p>
          <a:p>
            <a:endParaRPr lang="en-US" altLang="ko-KR" dirty="0"/>
          </a:p>
          <a:p>
            <a:r>
              <a:rPr lang="en-US" altLang="ko-KR" dirty="0" smtClean="0"/>
              <a:t>For FCN-8s</a:t>
            </a:r>
            <a:endParaRPr lang="en-US" altLang="ko-KR" dirty="0"/>
          </a:p>
          <a:p>
            <a:pPr lvl="1"/>
            <a:r>
              <a:rPr lang="en-US" altLang="ko-KR" dirty="0"/>
              <a:t>up_sampled_conv7 = </a:t>
            </a:r>
            <a:r>
              <a:rPr lang="en-US" altLang="ko-KR" dirty="0" err="1"/>
              <a:t>upsampling</a:t>
            </a:r>
            <a:r>
              <a:rPr lang="en-US" altLang="ko-KR" dirty="0"/>
              <a:t>(conv7, factor=2)</a:t>
            </a:r>
          </a:p>
          <a:p>
            <a:pPr lvl="1"/>
            <a:r>
              <a:rPr lang="en-US" altLang="ko-KR" dirty="0" err="1"/>
              <a:t>fused_map</a:t>
            </a:r>
            <a:r>
              <a:rPr lang="en-US" altLang="ko-KR" dirty="0"/>
              <a:t> = up_sampled_conv7 + pool4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final </a:t>
            </a:r>
            <a:r>
              <a:rPr lang="en-US" altLang="ko-KR" dirty="0"/>
              <a:t>= </a:t>
            </a:r>
            <a:r>
              <a:rPr lang="en-US" altLang="ko-KR" dirty="0" err="1"/>
              <a:t>upsampling</a:t>
            </a:r>
            <a:r>
              <a:rPr lang="en-US" altLang="ko-KR" dirty="0"/>
              <a:t>(</a:t>
            </a:r>
            <a:r>
              <a:rPr lang="en-US" altLang="ko-KR" dirty="0" err="1"/>
              <a:t>fused_map</a:t>
            </a:r>
            <a:r>
              <a:rPr lang="en-US" altLang="ko-KR" dirty="0"/>
              <a:t>, factor=16)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3" y="6206706"/>
            <a:ext cx="8071235" cy="30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Segmentation 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4004995"/>
            <a:ext cx="8640762" cy="244834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61794" y="877898"/>
            <a:ext cx="8640960" cy="563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VOC 2012 dataset</a:t>
            </a:r>
          </a:p>
          <a:p>
            <a:pPr lvl="1"/>
            <a:r>
              <a:rPr lang="en-US" altLang="ko-KR" dirty="0" smtClean="0"/>
              <a:t>20 classes</a:t>
            </a:r>
          </a:p>
          <a:p>
            <a:pPr lvl="1"/>
            <a:r>
              <a:rPr lang="en-US" altLang="ko-KR" dirty="0" smtClean="0"/>
              <a:t>1,461 training data / 1,449 validation data</a:t>
            </a:r>
          </a:p>
          <a:p>
            <a:pPr lvl="2"/>
            <a:r>
              <a:rPr lang="en-US" altLang="ko-KR" dirty="0" smtClean="0"/>
              <a:t>Additional annotations are given from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home.bharathh.info/pubs/codes/SBD/download.html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MSCOCO provides bigger data with more classes</a:t>
            </a:r>
          </a:p>
          <a:p>
            <a:pPr lvl="1"/>
            <a:r>
              <a:rPr lang="en-US" altLang="ko-KR" dirty="0">
                <a:hlinkClick r:id="rId4"/>
              </a:rPr>
              <a:t>http://mscoco.org/dataset/#</a:t>
            </a:r>
            <a:r>
              <a:rPr lang="en-US" altLang="ko-KR" dirty="0" smtClean="0">
                <a:hlinkClick r:id="rId4"/>
              </a:rPr>
              <a:t>download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3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</a:t>
            </a:r>
            <a:r>
              <a:rPr lang="en-US" altLang="ko-KR" dirty="0" err="1" smtClean="0"/>
              <a:t>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 smtClean="0"/>
              <a:t>Git</a:t>
            </a:r>
            <a:r>
              <a:rPr lang="en-US" altLang="ko-KR" sz="4400" dirty="0" smtClean="0"/>
              <a:t> clone </a:t>
            </a:r>
            <a:r>
              <a:rPr lang="en-US" altLang="ko-KR" sz="4400" dirty="0" smtClean="0">
                <a:hlinkClick r:id="rId2"/>
              </a:rPr>
              <a:t>https://</a:t>
            </a:r>
            <a:r>
              <a:rPr lang="en-US" altLang="ko-KR" sz="4400" dirty="0" smtClean="0">
                <a:hlinkClick r:id="rId2"/>
              </a:rPr>
              <a:t>github.com/wgchang/POSTECH_CV_Tutorials.git</a:t>
            </a:r>
            <a:endParaRPr lang="en-US" altLang="ko-KR" sz="4400" dirty="0" smtClean="0"/>
          </a:p>
          <a:p>
            <a:endParaRPr lang="en-US" altLang="ko-KR" sz="4400" dirty="0"/>
          </a:p>
          <a:p>
            <a:r>
              <a:rPr lang="en-US" altLang="ko-KR" sz="4400" dirty="0" smtClean="0"/>
              <a:t>006_FCN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Download VOC 2012 dataset and check examples</a:t>
            </a:r>
          </a:p>
          <a:p>
            <a:pPr lvl="1"/>
            <a:r>
              <a:rPr lang="en-US" altLang="ko-KR" dirty="0" smtClean="0"/>
              <a:t>006_fcn/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Filling </a:t>
            </a:r>
            <a:r>
              <a:rPr lang="en-US" altLang="ko-KR" b="1" dirty="0" smtClean="0"/>
              <a:t>TODO 1</a:t>
            </a:r>
            <a:r>
              <a:rPr lang="en-US" altLang="ko-KR" dirty="0" smtClean="0"/>
              <a:t> in voc_loader.py</a:t>
            </a:r>
          </a:p>
          <a:p>
            <a:pPr lvl="2"/>
            <a:r>
              <a:rPr lang="en-US" altLang="ko-KR" dirty="0" smtClean="0"/>
              <a:t>Implement </a:t>
            </a:r>
            <a:r>
              <a:rPr lang="en-US" altLang="ko-KR" b="1" i="1" dirty="0" err="1" smtClean="0"/>
              <a:t>random_crop</a:t>
            </a:r>
            <a:r>
              <a:rPr lang="en-US" altLang="ko-KR" dirty="0" smtClean="0"/>
              <a:t> and </a:t>
            </a:r>
            <a:r>
              <a:rPr lang="en-US" altLang="ko-KR" b="1" i="1" dirty="0" smtClean="0"/>
              <a:t>flipping </a:t>
            </a:r>
            <a:r>
              <a:rPr lang="en-US" altLang="ko-KR" dirty="0" smtClean="0"/>
              <a:t>in </a:t>
            </a:r>
            <a:r>
              <a:rPr lang="en-US" altLang="ko-KR" b="1" dirty="0" smtClean="0"/>
              <a:t>_</a:t>
            </a:r>
            <a:r>
              <a:rPr lang="en-US" altLang="ko-KR" b="1" dirty="0" err="1" smtClean="0"/>
              <a:t>prepro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function</a:t>
            </a:r>
          </a:p>
          <a:p>
            <a:pPr lvl="2"/>
            <a:r>
              <a:rPr lang="en-US" altLang="ko-KR" dirty="0" smtClean="0"/>
              <a:t>Use Image of PIL module</a:t>
            </a:r>
          </a:p>
          <a:p>
            <a:pPr lvl="3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pillow.readthedocs.io/en/3.1.x/reference/Image.html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Crop(left, top, right, bottom)</a:t>
            </a:r>
          </a:p>
          <a:p>
            <a:pPr lvl="3"/>
            <a:r>
              <a:rPr lang="en-US" altLang="ko-KR" dirty="0" smtClean="0"/>
              <a:t>Transpose(</a:t>
            </a:r>
            <a:r>
              <a:rPr lang="en-US" altLang="ko-KR" dirty="0" err="1" smtClean="0"/>
              <a:t>method_option</a:t>
            </a:r>
            <a:r>
              <a:rPr lang="en-US" altLang="ko-KR" dirty="0" smtClean="0"/>
              <a:t>) – using option </a:t>
            </a:r>
            <a:r>
              <a:rPr lang="en-US" altLang="ko-KR" dirty="0" err="1" smtClean="0"/>
              <a:t>PIL.Image.FLIP_LEFT_RIGHT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82" y="3806099"/>
            <a:ext cx="3456384" cy="27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the function to return bilinear filter with a given filter size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2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get_bilinear_filter</a:t>
            </a:r>
            <a:r>
              <a:rPr lang="en-US" altLang="ko-KR" dirty="0" smtClean="0"/>
              <a:t>() at 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Refer slide 16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2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VGG-16 network with fully convolutional layers and load weights from pre-trained model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3</a:t>
            </a:r>
            <a:r>
              <a:rPr lang="en-US" altLang="ko-KR" dirty="0" smtClean="0"/>
              <a:t> in </a:t>
            </a:r>
            <a:r>
              <a:rPr lang="en-US" altLang="ko-KR" dirty="0" smtClean="0"/>
              <a:t>fc3n_vgg.py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Refer 004_pretrained_models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"/>
          <a:stretch/>
        </p:blipFill>
        <p:spPr>
          <a:xfrm>
            <a:off x="568082" y="3140968"/>
            <a:ext cx="7604318" cy="16181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33726" y="3868191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249761" y="5002125"/>
            <a:ext cx="94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448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29881" y="5002125"/>
            <a:ext cx="94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224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410001" y="5002125"/>
            <a:ext cx="94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112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011055" y="5002126"/>
            <a:ext cx="8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56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569992" y="5002126"/>
            <a:ext cx="8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28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7139739" y="5002126"/>
            <a:ext cx="8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Size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0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smtClean="0"/>
              <a:t>FCN-16s and FCN-32s network</a:t>
            </a:r>
          </a:p>
          <a:p>
            <a:r>
              <a:rPr lang="en-US" altLang="ko-KR" dirty="0" smtClean="0"/>
              <a:t>Filling </a:t>
            </a:r>
            <a:r>
              <a:rPr lang="en-US" altLang="ko-KR" b="1" dirty="0" smtClean="0"/>
              <a:t>TODO 4</a:t>
            </a:r>
            <a:r>
              <a:rPr lang="en-US" altLang="ko-KR" dirty="0" smtClean="0"/>
              <a:t> in fcn_vgg.py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2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network for feature extraction</a:t>
            </a:r>
          </a:p>
          <a:p>
            <a:r>
              <a:rPr lang="en-US" altLang="ko-KR" dirty="0" smtClean="0"/>
              <a:t>Deconvolution network for shape reconstruction</a:t>
            </a:r>
          </a:p>
          <a:p>
            <a:pPr lvl="1"/>
            <a:r>
              <a:rPr lang="en-US" altLang="ko-KR" dirty="0" smtClean="0"/>
              <a:t>Mirrored version of convolution</a:t>
            </a:r>
          </a:p>
          <a:p>
            <a:pPr lvl="2"/>
            <a:r>
              <a:rPr lang="en-US" altLang="ko-KR" dirty="0" smtClean="0"/>
              <a:t>Pooling =&gt; </a:t>
            </a:r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Convolution =&gt; Deconvolution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오른쪽 대괄호 5"/>
          <p:cNvSpPr/>
          <p:nvPr/>
        </p:nvSpPr>
        <p:spPr>
          <a:xfrm rot="16200000">
            <a:off x="2387825" y="1310668"/>
            <a:ext cx="300982" cy="471760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0889" y="3140968"/>
            <a:ext cx="31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Equivalent with vgg-16 network</a:t>
            </a:r>
            <a:endParaRPr lang="ko-KR" altLang="en-US" dirty="0"/>
          </a:p>
        </p:txBody>
      </p:sp>
      <p:sp>
        <p:nvSpPr>
          <p:cNvPr id="8" name="오른쪽 대괄호 7"/>
          <p:cNvSpPr/>
          <p:nvPr/>
        </p:nvSpPr>
        <p:spPr>
          <a:xfrm rot="16200000">
            <a:off x="6849873" y="1692399"/>
            <a:ext cx="278078" cy="395115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9231" y="3150923"/>
            <a:ext cx="35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Mirrored version of vgg-16 network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393" t="5288" r="960" b="27799"/>
          <a:stretch/>
        </p:blipFill>
        <p:spPr>
          <a:xfrm>
            <a:off x="171892" y="3773800"/>
            <a:ext cx="8856984" cy="22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Operations</a:t>
            </a:r>
          </a:p>
          <a:p>
            <a:pPr lvl="1"/>
            <a:r>
              <a:rPr lang="en-US" altLang="ko-KR" dirty="0" smtClean="0"/>
              <a:t>Composed of Deconvolution,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and Non-linearity</a:t>
            </a:r>
          </a:p>
          <a:p>
            <a:endParaRPr lang="en-US" altLang="ko-KR" dirty="0"/>
          </a:p>
          <a:p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Place activations to pooled location</a:t>
            </a:r>
          </a:p>
          <a:p>
            <a:pPr lvl="1"/>
            <a:r>
              <a:rPr lang="en-US" altLang="ko-KR" dirty="0" smtClean="0"/>
              <a:t>Preserve structure of activations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Deconvolution</a:t>
            </a:r>
          </a:p>
          <a:p>
            <a:pPr lvl="1"/>
            <a:r>
              <a:rPr lang="en-US" altLang="ko-KR" dirty="0" smtClean="0"/>
              <a:t>Density sparse activations</a:t>
            </a:r>
          </a:p>
          <a:p>
            <a:pPr lvl="1"/>
            <a:r>
              <a:rPr lang="en-US" altLang="ko-KR" dirty="0" smtClean="0"/>
              <a:t>Bases to reconstruct shape</a:t>
            </a:r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42009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Unpooling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7" y="1628800"/>
            <a:ext cx="837701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 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827088"/>
            <a:ext cx="6857999" cy="175947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70568" y="1854618"/>
            <a:ext cx="933151" cy="1341417"/>
            <a:chOff x="36757" y="1712452"/>
            <a:chExt cx="1244201" cy="17885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" y="1712452"/>
              <a:ext cx="1244201" cy="124420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cxnSp>
          <p:nvCxnSpPr>
            <p:cNvPr id="7" name="직선 연결선 6"/>
            <p:cNvCxnSpPr>
              <a:stCxn id="6" idx="2"/>
            </p:cNvCxnSpPr>
            <p:nvPr/>
          </p:nvCxnSpPr>
          <p:spPr>
            <a:xfrm flipH="1">
              <a:off x="261794" y="2956653"/>
              <a:ext cx="397064" cy="54435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2303748" y="1845884"/>
            <a:ext cx="3355211" cy="1767512"/>
            <a:chOff x="1547664" y="1700808"/>
            <a:chExt cx="4473614" cy="23566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00808"/>
              <a:ext cx="123772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10" name="직선 연결선 9"/>
            <p:cNvCxnSpPr>
              <a:stCxn id="9" idx="2"/>
            </p:cNvCxnSpPr>
            <p:nvPr/>
          </p:nvCxnSpPr>
          <p:spPr>
            <a:xfrm>
              <a:off x="2166525" y="2945009"/>
              <a:ext cx="3854753" cy="111248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260233" y="1845884"/>
            <a:ext cx="2607911" cy="1728193"/>
            <a:chOff x="2822977" y="1700807"/>
            <a:chExt cx="3477215" cy="2304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977" y="1700807"/>
              <a:ext cx="124420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13" name="직선 연결선 12"/>
            <p:cNvCxnSpPr>
              <a:stCxn id="12" idx="2"/>
            </p:cNvCxnSpPr>
            <p:nvPr/>
          </p:nvCxnSpPr>
          <p:spPr>
            <a:xfrm>
              <a:off x="3445078" y="2945008"/>
              <a:ext cx="2855114" cy="106005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217345" y="1845883"/>
            <a:ext cx="2105789" cy="1728194"/>
            <a:chOff x="4099127" y="1700806"/>
            <a:chExt cx="2807718" cy="230425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7" y="1700806"/>
              <a:ext cx="124744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16" name="직선 연결선 15"/>
            <p:cNvCxnSpPr/>
            <p:nvPr/>
          </p:nvCxnSpPr>
          <p:spPr>
            <a:xfrm>
              <a:off x="4833849" y="2943595"/>
              <a:ext cx="2072996" cy="106146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5176888" y="1845883"/>
            <a:ext cx="1350785" cy="1620182"/>
            <a:chOff x="5378517" y="1700805"/>
            <a:chExt cx="1801046" cy="216024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517" y="1700805"/>
              <a:ext cx="124420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19" name="직선 연결선 18"/>
            <p:cNvCxnSpPr>
              <a:stCxn id="18" idx="2"/>
            </p:cNvCxnSpPr>
            <p:nvPr/>
          </p:nvCxnSpPr>
          <p:spPr>
            <a:xfrm>
              <a:off x="6000618" y="2945006"/>
              <a:ext cx="1178945" cy="91604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134001" y="1844824"/>
            <a:ext cx="933151" cy="1621241"/>
            <a:chOff x="6654667" y="1699394"/>
            <a:chExt cx="1244201" cy="216165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667" y="1699394"/>
              <a:ext cx="124420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22" name="직선 연결선 21"/>
            <p:cNvCxnSpPr>
              <a:stCxn id="21" idx="2"/>
            </p:cNvCxnSpPr>
            <p:nvPr/>
          </p:nvCxnSpPr>
          <p:spPr>
            <a:xfrm>
              <a:off x="7276768" y="2943595"/>
              <a:ext cx="364799" cy="917453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190851" y="3844107"/>
            <a:ext cx="2703407" cy="1667358"/>
            <a:chOff x="4063802" y="4365104"/>
            <a:chExt cx="3604542" cy="222314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802" y="5344047"/>
              <a:ext cx="124096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25" name="직선 연결선 24"/>
            <p:cNvCxnSpPr>
              <a:stCxn id="24" idx="0"/>
            </p:cNvCxnSpPr>
            <p:nvPr/>
          </p:nvCxnSpPr>
          <p:spPr>
            <a:xfrm flipV="1">
              <a:off x="4684283" y="4365104"/>
              <a:ext cx="2984061" cy="97894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5144373" y="3843372"/>
            <a:ext cx="1922778" cy="1668827"/>
            <a:chOff x="5335164" y="4364124"/>
            <a:chExt cx="2563704" cy="22251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164" y="5345026"/>
              <a:ext cx="124744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28" name="직선 연결선 27"/>
            <p:cNvCxnSpPr>
              <a:stCxn id="27" idx="0"/>
            </p:cNvCxnSpPr>
            <p:nvPr/>
          </p:nvCxnSpPr>
          <p:spPr>
            <a:xfrm flipV="1">
              <a:off x="5958885" y="4364124"/>
              <a:ext cx="1939983" cy="98090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100324" y="3842638"/>
            <a:ext cx="1117652" cy="1669562"/>
            <a:chOff x="6609766" y="4363145"/>
            <a:chExt cx="1490202" cy="222608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66" y="5345027"/>
              <a:ext cx="124744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31" name="직선 연결선 30"/>
            <p:cNvCxnSpPr>
              <a:stCxn id="30" idx="0"/>
            </p:cNvCxnSpPr>
            <p:nvPr/>
          </p:nvCxnSpPr>
          <p:spPr>
            <a:xfrm flipV="1">
              <a:off x="7233487" y="4363145"/>
              <a:ext cx="866481" cy="98188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7067151" y="3842637"/>
            <a:ext cx="925861" cy="1670297"/>
            <a:chOff x="7884368" y="4362167"/>
            <a:chExt cx="1234481" cy="22270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5345028"/>
              <a:ext cx="123448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34" name="직선 연결선 33"/>
            <p:cNvCxnSpPr>
              <a:stCxn id="33" idx="0"/>
            </p:cNvCxnSpPr>
            <p:nvPr/>
          </p:nvCxnSpPr>
          <p:spPr>
            <a:xfrm flipH="1" flipV="1">
              <a:off x="8288825" y="4362167"/>
              <a:ext cx="212784" cy="98286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/>
          <p:cNvCxnSpPr/>
          <p:nvPr/>
        </p:nvCxnSpPr>
        <p:spPr>
          <a:xfrm>
            <a:off x="1339346" y="4708203"/>
            <a:ext cx="35950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339345" y="4978233"/>
            <a:ext cx="35950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339346" y="5248263"/>
            <a:ext cx="35950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86392" y="5109763"/>
            <a:ext cx="1704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Unpooled</a:t>
            </a:r>
            <a:r>
              <a:rPr lang="en-US" altLang="ko-KR" sz="13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</a:t>
            </a:r>
            <a:endParaRPr lang="ko-KR" altLang="en-US" sz="13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86392" y="4839733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Deconved</a:t>
            </a:r>
            <a:r>
              <a:rPr lang="en-US" altLang="ko-KR" sz="135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</a:t>
            </a:r>
            <a:endParaRPr lang="ko-KR" altLang="en-US" sz="135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86392" y="4569703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135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21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Learn?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Instance-wise prediction</a:t>
            </a:r>
          </a:p>
          <a:p>
            <a:pPr lvl="1"/>
            <a:r>
              <a:rPr lang="en-US" altLang="ko-KR" sz="1800" dirty="0" smtClean="0"/>
              <a:t>Using object proposals</a:t>
            </a:r>
          </a:p>
          <a:p>
            <a:pPr lvl="1"/>
            <a:r>
              <a:rPr lang="en-US" altLang="ko-KR" sz="1800" dirty="0" smtClean="0"/>
              <a:t>Preserve structure of activations</a:t>
            </a:r>
          </a:p>
          <a:p>
            <a:pPr lvl="1"/>
            <a:r>
              <a:rPr lang="en-US" altLang="ko-KR" sz="1800" dirty="0" smtClean="0"/>
              <a:t>Identify objects with multi-scales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Two-stage training</a:t>
            </a:r>
          </a:p>
          <a:p>
            <a:pPr lvl="1"/>
            <a:r>
              <a:rPr lang="en-US" altLang="ko-KR" sz="1800" dirty="0" smtClean="0"/>
              <a:t>1</a:t>
            </a:r>
            <a:r>
              <a:rPr lang="en-US" altLang="ko-KR" sz="1800" baseline="30000" dirty="0" smtClean="0"/>
              <a:t>st</a:t>
            </a:r>
            <a:r>
              <a:rPr lang="en-US" altLang="ko-KR" sz="1800" dirty="0" smtClean="0"/>
              <a:t>: center-cropped</a:t>
            </a:r>
          </a:p>
          <a:p>
            <a:pPr lvl="1"/>
            <a:r>
              <a:rPr lang="en-US" altLang="ko-KR" sz="1800" dirty="0" smtClean="0"/>
              <a:t>2</a:t>
            </a:r>
            <a:r>
              <a:rPr lang="en-US" altLang="ko-KR" sz="1800" baseline="30000" dirty="0" smtClean="0"/>
              <a:t>nd</a:t>
            </a:r>
            <a:r>
              <a:rPr lang="en-US" altLang="ko-KR" sz="1800" dirty="0" smtClean="0"/>
              <a:t>: proposal-generated</a:t>
            </a:r>
          </a:p>
          <a:p>
            <a:pPr lvl="1"/>
            <a:r>
              <a:rPr lang="en-US" altLang="ko-KR" sz="1800" dirty="0" smtClean="0"/>
              <a:t>The network generalize </a:t>
            </a:r>
            <a:br>
              <a:rPr lang="en-US" altLang="ko-KR" sz="1800" dirty="0" smtClean="0"/>
            </a:br>
            <a:r>
              <a:rPr lang="en-US" altLang="ko-KR" sz="1800" dirty="0" smtClean="0"/>
              <a:t>better</a:t>
            </a:r>
          </a:p>
          <a:p>
            <a:pPr lvl="1"/>
            <a:endParaRPr lang="en-US" altLang="ko-KR" sz="1800" dirty="0" smtClean="0"/>
          </a:p>
          <a:p>
            <a:r>
              <a:rPr lang="en-US" altLang="ko-KR" dirty="0" smtClean="0"/>
              <a:t>Ensemble</a:t>
            </a:r>
          </a:p>
          <a:p>
            <a:pPr lvl="1"/>
            <a:r>
              <a:rPr lang="en-US" altLang="ko-KR" sz="1800" dirty="0" smtClean="0"/>
              <a:t>Two </a:t>
            </a:r>
            <a:r>
              <a:rPr lang="en-US" altLang="ko-KR" sz="1800" dirty="0" err="1" smtClean="0"/>
              <a:t>DeConvNet</a:t>
            </a:r>
            <a:r>
              <a:rPr lang="en-US" altLang="ko-KR" sz="1800" dirty="0" smtClean="0"/>
              <a:t> with different receptive fields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40" y="1262593"/>
            <a:ext cx="4685014" cy="910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18339"/>
            <a:ext cx="5525355" cy="1152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510690"/>
            <a:ext cx="5442537" cy="9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endParaRPr lang="en-US" altLang="ko-KR" dirty="0"/>
          </a:p>
          <a:p>
            <a:r>
              <a:rPr lang="en-US" altLang="ko-KR" dirty="0"/>
              <a:t>Filling </a:t>
            </a:r>
            <a:r>
              <a:rPr lang="en-US" altLang="ko-KR" b="1" dirty="0"/>
              <a:t>TODO </a:t>
            </a:r>
            <a:r>
              <a:rPr lang="en-US" altLang="ko-KR" b="1" dirty="0" smtClean="0"/>
              <a:t>5</a:t>
            </a:r>
            <a:r>
              <a:rPr lang="en-US" altLang="ko-KR" dirty="0" smtClean="0"/>
              <a:t> </a:t>
            </a:r>
            <a:r>
              <a:rPr lang="en-US" altLang="ko-KR" dirty="0"/>
              <a:t>in </a:t>
            </a:r>
            <a:r>
              <a:rPr lang="en-US" altLang="ko-KR" dirty="0" smtClean="0"/>
              <a:t>fcn_vgg.py</a:t>
            </a:r>
          </a:p>
          <a:p>
            <a:pPr lvl="1"/>
            <a:r>
              <a:rPr lang="en-US" altLang="ko-KR" dirty="0" smtClean="0"/>
              <a:t>Use </a:t>
            </a:r>
            <a:r>
              <a:rPr lang="en-US" altLang="ko-KR" b="1" dirty="0" err="1" smtClean="0"/>
              <a:t>tf.nn.max_pool_with_argmax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instead of </a:t>
            </a:r>
            <a:r>
              <a:rPr lang="en-US" altLang="ko-KR" dirty="0" err="1" smtClean="0"/>
              <a:t>tf.nn.max_pool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Unpooling</a:t>
            </a:r>
            <a:r>
              <a:rPr lang="en-US" altLang="ko-KR" dirty="0" smtClean="0"/>
              <a:t> layer is not implemented in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officially, so just use the provided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layer in fcn_vgg.py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Reference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github.com/fabianbormann/Tensorflow-DeconvNet-Segmentation/blob/master/DeconvNet.py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25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Today, </a:t>
            </a:r>
            <a:r>
              <a:rPr lang="en-US" dirty="0"/>
              <a:t>w</a:t>
            </a:r>
            <a:r>
              <a:rPr lang="en-US" dirty="0" smtClean="0"/>
              <a:t>e will do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FCN network step by step</a:t>
            </a:r>
          </a:p>
          <a:p>
            <a:pPr lvl="1"/>
            <a:r>
              <a:rPr lang="en-US" altLang="ko-KR" dirty="0" smtClean="0"/>
              <a:t>Image preprocessing and load vgg-16 network</a:t>
            </a:r>
          </a:p>
          <a:p>
            <a:pPr lvl="1"/>
            <a:r>
              <a:rPr lang="en-US" altLang="ko-KR" dirty="0" smtClean="0"/>
              <a:t>Bilinear filter and up-sampling layer</a:t>
            </a:r>
          </a:p>
          <a:p>
            <a:pPr lvl="1"/>
            <a:r>
              <a:rPr lang="en-US" altLang="ko-KR" dirty="0" smtClean="0"/>
              <a:t>FCN-32s (simplest version)</a:t>
            </a:r>
          </a:p>
          <a:p>
            <a:pPr lvl="1"/>
            <a:r>
              <a:rPr lang="en-US" altLang="ko-KR" dirty="0" smtClean="0"/>
              <a:t>FCN-16s</a:t>
            </a:r>
            <a:endParaRPr lang="en-US" altLang="ko-KR" dirty="0"/>
          </a:p>
          <a:p>
            <a:pPr lvl="1"/>
            <a:r>
              <a:rPr lang="en-US" altLang="ko-KR" dirty="0" smtClean="0"/>
              <a:t>FCN-8s</a:t>
            </a:r>
          </a:p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 (Project)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2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4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877898"/>
            <a:ext cx="8640960" cy="5633010"/>
          </a:xfrm>
        </p:spPr>
        <p:txBody>
          <a:bodyPr/>
          <a:lstStyle/>
          <a:p>
            <a:r>
              <a:rPr lang="en-US" altLang="ko-KR" dirty="0" smtClean="0"/>
              <a:t>Segmenting images based on its semantic notion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6" y="1916832"/>
            <a:ext cx="7477474" cy="438594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717811" y="1556792"/>
            <a:ext cx="2814629" cy="298649"/>
            <a:chOff x="5717811" y="1735976"/>
            <a:chExt cx="2814629" cy="298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51974"/>
            <a:stretch/>
          </p:blipFill>
          <p:spPr>
            <a:xfrm>
              <a:off x="6653915" y="1735976"/>
              <a:ext cx="1878525" cy="28523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50400"/>
            <a:stretch/>
          </p:blipFill>
          <p:spPr>
            <a:xfrm>
              <a:off x="5717811" y="1740047"/>
              <a:ext cx="1878525" cy="294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3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would be considered as a </a:t>
            </a:r>
            <a:r>
              <a:rPr lang="en-US" altLang="ko-KR" dirty="0"/>
              <a:t>pixel-level </a:t>
            </a:r>
            <a:r>
              <a:rPr lang="en-US" altLang="ko-KR" dirty="0" smtClean="0"/>
              <a:t>classification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3" y="1916832"/>
            <a:ext cx="825442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 using 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classification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Semantic segmentation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87779" y="1700808"/>
            <a:ext cx="8276784" cy="1614708"/>
            <a:chOff x="587779" y="1556688"/>
            <a:chExt cx="8276784" cy="161470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4"/>
            <a:stretch/>
          </p:blipFill>
          <p:spPr bwMode="auto">
            <a:xfrm>
              <a:off x="2120108" y="1556792"/>
              <a:ext cx="6744455" cy="1614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falcon.postech.ac.kr/result/JPEGImages/2007_000129.jp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" t="66" r="435" b="138"/>
            <a:stretch/>
          </p:blipFill>
          <p:spPr bwMode="auto">
            <a:xfrm>
              <a:off x="1044703" y="1556688"/>
              <a:ext cx="990000" cy="99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779" y="2528836"/>
              <a:ext cx="1903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query image</a:t>
              </a:r>
              <a:endParaRPr lang="ko-KR" altLang="en-US" sz="1200" b="1" dirty="0"/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2" y="4254529"/>
            <a:ext cx="8103074" cy="200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09" y="4619536"/>
            <a:ext cx="1079614" cy="1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1</a:t>
            </a:r>
          </a:p>
          <a:p>
            <a:pPr lvl="1"/>
            <a:r>
              <a:rPr lang="en-US" altLang="ko-KR" dirty="0" smtClean="0"/>
              <a:t>Interpreting fully connected (fc) layers as convolution layers</a:t>
            </a:r>
          </a:p>
          <a:p>
            <a:pPr lvl="1"/>
            <a:r>
              <a:rPr lang="en-US" altLang="ko-KR" dirty="0" smtClean="0"/>
              <a:t>Each fc layer is identical to a convolution layer with </a:t>
            </a:r>
            <a:r>
              <a:rPr lang="en-US" altLang="ko-KR" b="1" dirty="0" smtClean="0"/>
              <a:t>a large spatial filter</a:t>
            </a:r>
            <a:r>
              <a:rPr lang="en-US" altLang="ko-KR" dirty="0" smtClean="0"/>
              <a:t> that covers entire input 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1" y="2617597"/>
            <a:ext cx="7814665" cy="36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2</a:t>
            </a:r>
          </a:p>
          <a:p>
            <a:pPr lvl="1"/>
            <a:r>
              <a:rPr lang="en-US" altLang="ko-KR" dirty="0" smtClean="0"/>
              <a:t>Up-sampling the output map </a:t>
            </a:r>
          </a:p>
          <a:p>
            <a:pPr lvl="2"/>
            <a:r>
              <a:rPr lang="en-US" altLang="ko-KR" dirty="0" smtClean="0"/>
              <a:t>Feature map size -&gt; input image size</a:t>
            </a:r>
          </a:p>
          <a:p>
            <a:pPr lvl="1"/>
            <a:r>
              <a:rPr lang="en-US" altLang="ko-KR" dirty="0" smtClean="0"/>
              <a:t>Applying a layer doing a bilinear interpolation</a:t>
            </a:r>
          </a:p>
          <a:p>
            <a:pPr lvl="2"/>
            <a:r>
              <a:rPr lang="en-US" altLang="ko-KR" dirty="0" smtClean="0"/>
              <a:t>Deconvolution layer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789040"/>
            <a:ext cx="1079614" cy="10978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12" y="3284984"/>
            <a:ext cx="1954996" cy="198799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43808" y="4077072"/>
            <a:ext cx="3312368" cy="5040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4509120"/>
            <a:ext cx="285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Simple bilinear interpolation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292600"/>
              </p:ext>
            </p:extLst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848894"/>
              </p:ext>
            </p:extLst>
          </p:nvPr>
        </p:nvGraphicFramePr>
        <p:xfrm>
          <a:off x="5364088" y="4654100"/>
          <a:ext cx="11502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4|8.1|7.8|8.1|2|1.8|1.6|1.9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3E8AF2B-E301-47D0-B79A-C4FC5A7D7E4D}" vid="{11F97E32-DED0-41EC-9ED2-845C97287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postech_ppt_양식</Template>
  <TotalTime>1078</TotalTime>
  <Words>925</Words>
  <Application>Microsoft Office PowerPoint</Application>
  <PresentationFormat>화면 슬라이드 쇼(4:3)</PresentationFormat>
  <Paragraphs>313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Wingdings</vt:lpstr>
      <vt:lpstr>Office 테마</vt:lpstr>
      <vt:lpstr>Semantic Segmentation</vt:lpstr>
      <vt:lpstr>Download github</vt:lpstr>
      <vt:lpstr>Today, we will do </vt:lpstr>
      <vt:lpstr>Semantic Segmentation</vt:lpstr>
      <vt:lpstr>Semantic Segmentation</vt:lpstr>
      <vt:lpstr>Semantic Segmentation using CNN</vt:lpstr>
      <vt:lpstr>How to Apply Classification Network?</vt:lpstr>
      <vt:lpstr>How to Apply Classification Network?</vt:lpstr>
      <vt:lpstr>Bilinear interpolation</vt:lpstr>
      <vt:lpstr>Bilinear interpolation</vt:lpstr>
      <vt:lpstr>Deconvolutional Layer</vt:lpstr>
      <vt:lpstr>Deconvolutional Layer</vt:lpstr>
      <vt:lpstr>Deconvolutional Layer</vt:lpstr>
      <vt:lpstr>Deconvolution with Bilinear Filter</vt:lpstr>
      <vt:lpstr>Deconvolution with Bilinear Filter</vt:lpstr>
      <vt:lpstr>Deconvolution with Bilinear Filter</vt:lpstr>
      <vt:lpstr>Fully Convolutional Network (FCN)</vt:lpstr>
      <vt:lpstr>Fully Convolutional Network (FCN)</vt:lpstr>
      <vt:lpstr>Segmentation Dataset</vt:lpstr>
      <vt:lpstr>Exercise 1</vt:lpstr>
      <vt:lpstr>Exercise 2</vt:lpstr>
      <vt:lpstr>Exercise 3</vt:lpstr>
      <vt:lpstr>Exercise 4</vt:lpstr>
      <vt:lpstr>DeConvNet</vt:lpstr>
      <vt:lpstr>Deconvolution Network</vt:lpstr>
      <vt:lpstr>Unpooling</vt:lpstr>
      <vt:lpstr>How DeconvNet works</vt:lpstr>
      <vt:lpstr>How to Learn?</vt:lpstr>
      <vt:lpstr>Exercise 5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Segmentation</dc:title>
  <dc:creator>문종환(컴퓨터공학과)</dc:creator>
  <cp:lastModifiedBy>owner</cp:lastModifiedBy>
  <cp:revision>61</cp:revision>
  <cp:lastPrinted>2012-03-11T14:44:51Z</cp:lastPrinted>
  <dcterms:created xsi:type="dcterms:W3CDTF">2017-06-28T13:05:10Z</dcterms:created>
  <dcterms:modified xsi:type="dcterms:W3CDTF">2017-06-29T09:12:06Z</dcterms:modified>
</cp:coreProperties>
</file>